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03" r:id="rId15"/>
    <p:sldId id="398" r:id="rId16"/>
    <p:sldId id="401" r:id="rId17"/>
    <p:sldId id="402" r:id="rId18"/>
    <p:sldId id="399" r:id="rId19"/>
    <p:sldId id="400" r:id="rId20"/>
    <p:sldId id="392" r:id="rId21"/>
    <p:sldId id="366" r:id="rId22"/>
    <p:sldId id="348" r:id="rId23"/>
    <p:sldId id="377" r:id="rId24"/>
    <p:sldId id="349" r:id="rId25"/>
    <p:sldId id="369" r:id="rId26"/>
    <p:sldId id="394" r:id="rId27"/>
    <p:sldId id="368" r:id="rId28"/>
    <p:sldId id="378" r:id="rId29"/>
    <p:sldId id="379" r:id="rId30"/>
    <p:sldId id="380" r:id="rId31"/>
    <p:sldId id="381" r:id="rId32"/>
    <p:sldId id="382" r:id="rId33"/>
    <p:sldId id="396" r:id="rId34"/>
    <p:sldId id="391" r:id="rId35"/>
    <p:sldId id="301" r:id="rId36"/>
    <p:sldId id="393" r:id="rId37"/>
    <p:sldId id="376" r:id="rId38"/>
    <p:sldId id="375" r:id="rId39"/>
    <p:sldId id="364" r:id="rId40"/>
    <p:sldId id="333" r:id="rId41"/>
    <p:sldId id="332" r:id="rId42"/>
    <p:sldId id="352" r:id="rId43"/>
    <p:sldId id="367" r:id="rId44"/>
    <p:sldId id="383" r:id="rId45"/>
    <p:sldId id="314" r:id="rId46"/>
    <p:sldId id="385" r:id="rId47"/>
    <p:sldId id="384" r:id="rId48"/>
    <p:sldId id="386" r:id="rId49"/>
    <p:sldId id="389" r:id="rId50"/>
    <p:sldId id="387" r:id="rId51"/>
    <p:sldId id="390" r:id="rId52"/>
    <p:sldId id="388" r:id="rId53"/>
    <p:sldId id="355" r:id="rId54"/>
    <p:sldId id="374" r:id="rId55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 autoAdjust="0"/>
    <p:restoredTop sz="94925" autoAdjust="0"/>
  </p:normalViewPr>
  <p:slideViewPr>
    <p:cSldViewPr>
      <p:cViewPr>
        <p:scale>
          <a:sx n="143" d="100"/>
          <a:sy n="143" d="100"/>
        </p:scale>
        <p:origin x="-392" y="-2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21" Type="http://schemas.openxmlformats.org/officeDocument/2006/relationships/slide" Target="slides/slide22.xml"/><Relationship Id="rId34" Type="http://schemas.openxmlformats.org/officeDocument/2006/relationships/slide" Target="slides/slide38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54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53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43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2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9.xml"/><Relationship Id="rId8" Type="http://schemas.openxmlformats.org/officeDocument/2006/relationships/slide" Target="slides/slide9.xml"/><Relationship Id="rId3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1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5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Now for Queries: How to Scan Less Data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What about Selects..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Replace FTS in Aggregate by 1 or few Part’s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Limit (indexed)search to 1 or few Partition.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@</a:t>
            </a:r>
            <a:r>
              <a:rPr lang="en-US" sz="2400" b="1" dirty="0" err="1"/>
              <a:t>demo_part_sum</a:t>
            </a: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@demo_part_1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Aggregates, FTS over Conventional table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Data can be all over the table.. Hence FTS or inefficient range-scan + rowed-access needed…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75A25B2-A491-FB40-A0CD-FF955DFA7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130" y="1572361"/>
            <a:ext cx="3994183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Data all over the Table..</a:t>
            </a:r>
          </a:p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Probably FTS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7055E-F8B4-804D-82A7-39B4145C39B8}"/>
              </a:ext>
            </a:extLst>
          </p:cNvPr>
          <p:cNvCxnSpPr/>
          <p:nvPr/>
        </p:nvCxnSpPr>
        <p:spPr bwMode="auto">
          <a:xfrm>
            <a:off x="3740038" y="2168678"/>
            <a:ext cx="0" cy="3346052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82156"/>
            <a:ext cx="6984776" cy="563562"/>
          </a:xfrm>
        </p:spPr>
        <p:txBody>
          <a:bodyPr/>
          <a:lstStyle/>
          <a:p>
            <a:pPr eaLnBrk="1" hangingPunct="1"/>
            <a:r>
              <a:rPr lang="en-US" dirty="0"/>
              <a:t>Aggregates on Partitions: less data to scan?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Some (most) searches / scans can be limited to just the relevant partitions..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Will Only Work if we can eliminate sufficient partitions.  </a:t>
            </a:r>
            <a:r>
              <a:rPr lang="en-US" sz="1000" b="0">
                <a:latin typeface="Lucida Sans Unicode" pitchFamily="34" charset="0"/>
              </a:rPr>
              <a:t>(Design!!)</a:t>
            </a:r>
            <a:endParaRPr lang="en-US" sz="1000" b="0" dirty="0">
              <a:latin typeface="Lucida Sans Unicode" pitchFamily="34" charset="0"/>
            </a:endParaRP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BD62267-5224-DD43-909F-8DA04C34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3" y="1572361"/>
            <a:ext cx="4528369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IF… we know where to look..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Then… FTS on just 1 Part. ?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Design!   Know your data. 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@</a:t>
            </a:r>
            <a:r>
              <a:rPr lang="en-US" sz="2400" b="1" kern="0" dirty="0" err="1"/>
              <a:t>demo_part_sum</a:t>
            </a:r>
            <a:endParaRPr lang="en-US" sz="2400" b="1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58FB-255C-BE4F-8B08-B6CF8BABA929}"/>
              </a:ext>
            </a:extLst>
          </p:cNvPr>
          <p:cNvCxnSpPr>
            <a:cxnSpLocks/>
          </p:cNvCxnSpPr>
          <p:nvPr/>
        </p:nvCxnSpPr>
        <p:spPr bwMode="auto">
          <a:xfrm>
            <a:off x="3635896" y="2057030"/>
            <a:ext cx="0" cy="1049887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21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/>
              <a:t>Consquence</a:t>
            </a:r>
            <a:r>
              <a:rPr lang="en-US" sz="2400" b="1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 QRY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695077" y="3368722"/>
            <a:ext cx="126232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 on Status… QRY on status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 problems..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83968" y="2064192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Status..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(status-A)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(status-A)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0336" y="2276872"/>
            <a:ext cx="611606" cy="100074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276872"/>
            <a:ext cx="1770054" cy="228479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Status = A 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H="1">
            <a:off x="3120077" y="2287218"/>
            <a:ext cx="1765816" cy="56356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(status=A)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  <a:stCxn id="56" idx="1"/>
            <a:endCxn id="27" idx="3"/>
          </p:cNvCxnSpPr>
          <p:nvPr/>
        </p:nvCxnSpPr>
        <p:spPr bwMode="auto">
          <a:xfrm flipH="1">
            <a:off x="3194231" y="3115159"/>
            <a:ext cx="1924121" cy="37286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(status = A)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436368" y="2060848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72538" y="3274270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00178" y="3137624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8180784" y="3629995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 ?</a:t>
            </a:r>
          </a:p>
        </p:txBody>
      </p: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[ Pole   …or maybe an audience poll 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604936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Partial indexing…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(make screenshot, go coffee-break)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Oracle “Knows” those ranges.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Work…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With Partitions, you can!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data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655245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Typical use-case: ingest + remove of data with limited lifetime in the DB.. You can save half the redo..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3204720" y="5055934"/>
            <a:ext cx="1697087" cy="1692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539552" y="1484784"/>
            <a:ext cx="6264696" cy="152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35928</TotalTime>
  <Words>4686</Words>
  <Application>Microsoft Macintosh PowerPoint</Application>
  <PresentationFormat>On-screen Show (4:3)</PresentationFormat>
  <Paragraphs>795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Less Redo (on delete…)</vt:lpstr>
      <vt:lpstr>Drop Partition… (Fast, no-redo)</vt:lpstr>
      <vt:lpstr>Demo time.. </vt:lpstr>
      <vt:lpstr>Now for Queries: How to Scan Less Data</vt:lpstr>
      <vt:lpstr>Aggregates, FTS over Conventional table</vt:lpstr>
      <vt:lpstr>Aggregates on Partitions: less data to scan?</vt:lpstr>
      <vt:lpstr>Basics; What to Avoid…</vt:lpstr>
      <vt:lpstr>Table and Index. Conventional. QRY</vt:lpstr>
      <vt:lpstr>Table, index on Status… QRY on status</vt:lpstr>
      <vt:lpstr>Partitioned tables… (and local index) ….</vt:lpstr>
      <vt:lpstr>Partitioned tables… (and indexes) ….</vt:lpstr>
      <vt:lpstr>Partitioned tables… (and indexes) ….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423</cp:revision>
  <dcterms:created xsi:type="dcterms:W3CDTF">2005-10-27T10:54:55Z</dcterms:created>
  <dcterms:modified xsi:type="dcterms:W3CDTF">2020-06-17T17:03:12Z</dcterms:modified>
</cp:coreProperties>
</file>